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4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96" y="-22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7" name="Shape 3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1" name="Shape 9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7" name="Shape 9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3" name="Shape 10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9" name="Shape 10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15" name="Shape 11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3" name="Shape 4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9" name="Shape 4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5" name="Shape 5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61" name="Shape 6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67" name="Shape 6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73" name="Shape 7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79" name="Shape 7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85" name="Shape 8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/>
        </p:nvSpPr>
        <p:spPr>
          <a:xfrm>
            <a:off x="0" y="2914648"/>
            <a:ext cx="9144000" cy="2228999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cxnSp>
        <p:nvCxnSpPr>
          <p:cNvPr id="9" name="Shape 9"/>
          <p:cNvCxnSpPr/>
          <p:nvPr/>
        </p:nvCxnSpPr>
        <p:spPr>
          <a:xfrm>
            <a:off x="0" y="2914649"/>
            <a:ext cx="9144000" cy="0"/>
          </a:xfrm>
          <a:prstGeom prst="straightConnector1">
            <a:avLst/>
          </a:prstGeom>
          <a:noFill/>
          <a:ln w="28575" cap="flat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0" name="Shape 10"/>
          <p:cNvSpPr txBox="1">
            <a:spLocks noGrp="1"/>
          </p:cNvSpPr>
          <p:nvPr>
            <p:ph type="ctrTitle"/>
          </p:nvPr>
        </p:nvSpPr>
        <p:spPr>
          <a:xfrm>
            <a:off x="685800" y="1618313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1pPr>
            <a:lvl2pPr>
              <a:spcBef>
                <a:spcPts val="0"/>
              </a:spcBef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2pPr>
            <a:lvl3pPr>
              <a:spcBef>
                <a:spcPts val="0"/>
              </a:spcBef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3pPr>
            <a:lvl4pPr>
              <a:spcBef>
                <a:spcPts val="0"/>
              </a:spcBef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4pPr>
            <a:lvl5pPr>
              <a:spcBef>
                <a:spcPts val="0"/>
              </a:spcBef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5pPr>
            <a:lvl6pPr>
              <a:spcBef>
                <a:spcPts val="0"/>
              </a:spcBef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6pPr>
            <a:lvl7pPr>
              <a:spcBef>
                <a:spcPts val="0"/>
              </a:spcBef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7pPr>
            <a:lvl8pPr>
              <a:spcBef>
                <a:spcPts val="0"/>
              </a:spcBef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8pPr>
            <a:lvl9pPr>
              <a:spcBef>
                <a:spcPts val="0"/>
              </a:spcBef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1" name="Shape 11"/>
          <p:cNvSpPr txBox="1">
            <a:spLocks noGrp="1"/>
          </p:cNvSpPr>
          <p:nvPr>
            <p:ph type="subTitle" idx="1"/>
          </p:nvPr>
        </p:nvSpPr>
        <p:spPr>
          <a:xfrm>
            <a:off x="685800" y="2964777"/>
            <a:ext cx="7772400" cy="944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1pPr>
            <a:lvl2pPr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2pPr>
            <a:lvl3pPr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3pPr>
            <a:lvl4pPr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4pPr>
            <a:lvl5pPr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5pPr>
            <a:lvl6pPr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6pPr>
            <a:lvl7pPr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7pPr>
            <a:lvl8pPr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8pPr>
            <a:lvl9pPr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/>
          <p:nvPr/>
        </p:nvSpPr>
        <p:spPr>
          <a:xfrm>
            <a:off x="0" y="0"/>
            <a:ext cx="9144000" cy="11277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cxnSp>
        <p:nvCxnSpPr>
          <p:cNvPr id="14" name="Shape 14"/>
          <p:cNvCxnSpPr/>
          <p:nvPr/>
        </p:nvCxnSpPr>
        <p:spPr>
          <a:xfrm>
            <a:off x="0" y="1127679"/>
            <a:ext cx="9144000" cy="0"/>
          </a:xfrm>
          <a:prstGeom prst="straightConnector1">
            <a:avLst/>
          </a:prstGeom>
          <a:noFill/>
          <a:ln w="28575" cap="flat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5" name="Shape 1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/>
        </p:nvSpPr>
        <p:spPr>
          <a:xfrm>
            <a:off x="0" y="0"/>
            <a:ext cx="9144000" cy="11277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cxnSp>
        <p:nvCxnSpPr>
          <p:cNvPr id="19" name="Shape 19"/>
          <p:cNvCxnSpPr/>
          <p:nvPr/>
        </p:nvCxnSpPr>
        <p:spPr>
          <a:xfrm>
            <a:off x="0" y="1127679"/>
            <a:ext cx="9144000" cy="0"/>
          </a:xfrm>
          <a:prstGeom prst="straightConnector1">
            <a:avLst/>
          </a:prstGeom>
          <a:noFill/>
          <a:ln w="28575" cap="flat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20" name="Shape 20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1" name="Shape 21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2" name="Shape 22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>
            <a:off x="0" y="0"/>
            <a:ext cx="9144000" cy="11277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cxnSp>
        <p:nvCxnSpPr>
          <p:cNvPr id="25" name="Shape 25"/>
          <p:cNvCxnSpPr/>
          <p:nvPr/>
        </p:nvCxnSpPr>
        <p:spPr>
          <a:xfrm>
            <a:off x="0" y="1127679"/>
            <a:ext cx="9144000" cy="0"/>
          </a:xfrm>
          <a:prstGeom prst="straightConnector1">
            <a:avLst/>
          </a:prstGeom>
          <a:noFill/>
          <a:ln w="28575" cap="flat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/>
          <p:nvPr/>
        </p:nvSpPr>
        <p:spPr>
          <a:xfrm>
            <a:off x="0" y="4225081"/>
            <a:ext cx="9144000" cy="9183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cxnSp>
        <p:nvCxnSpPr>
          <p:cNvPr id="29" name="Shape 29"/>
          <p:cNvCxnSpPr/>
          <p:nvPr/>
        </p:nvCxnSpPr>
        <p:spPr>
          <a:xfrm>
            <a:off x="0" y="4225081"/>
            <a:ext cx="9144000" cy="0"/>
          </a:xfrm>
          <a:prstGeom prst="straightConnector1">
            <a:avLst/>
          </a:prstGeom>
          <a:noFill/>
          <a:ln w="28575" cap="flat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30" name="Shape 30"/>
          <p:cNvSpPr txBox="1">
            <a:spLocks noGrp="1"/>
          </p:cNvSpPr>
          <p:nvPr>
            <p:ph type="body" idx="1"/>
          </p:nvPr>
        </p:nvSpPr>
        <p:spPr>
          <a:xfrm>
            <a:off x="457200" y="4406309"/>
            <a:ext cx="8229600" cy="5195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algn="ctr">
              <a:spcBef>
                <a:spcPts val="0"/>
              </a:spcBef>
              <a:buClr>
                <a:schemeClr val="lt1"/>
              </a:buClr>
              <a:buSzPct val="100000"/>
              <a:buNone/>
              <a:defRPr sz="1800">
                <a:solidFill>
                  <a:schemeClr val="lt1"/>
                </a:solidFill>
              </a:defRPr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sz="3600" b="1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sz="3600" b="1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sz="3600" b="1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sz="3600" b="1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sz="3600" b="1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sz="3600" b="1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sz="3600" b="1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sz="3600" b="1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sz="3600" b="1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600"/>
              </a:spcBef>
              <a:buClr>
                <a:schemeClr val="dk2"/>
              </a:buClr>
              <a:buSzPct val="100000"/>
              <a:buFont typeface="Trebuchet MS"/>
              <a:defRPr sz="30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>
              <a:spcBef>
                <a:spcPts val="480"/>
              </a:spcBef>
              <a:buClr>
                <a:schemeClr val="dk2"/>
              </a:buClr>
              <a:buSzPct val="100000"/>
              <a:buFont typeface="Trebuchet MS"/>
              <a:defRPr sz="24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>
              <a:spcBef>
                <a:spcPts val="480"/>
              </a:spcBef>
              <a:buClr>
                <a:schemeClr val="dk2"/>
              </a:buClr>
              <a:buSzPct val="100000"/>
              <a:buFont typeface="Trebuchet MS"/>
              <a:defRPr sz="24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sldNum="0" hdr="0" ftr="0" dt="0"/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>
            <a:spLocks noGrp="1"/>
          </p:cNvSpPr>
          <p:nvPr>
            <p:ph type="ctrTitle"/>
          </p:nvPr>
        </p:nvSpPr>
        <p:spPr>
          <a:xfrm>
            <a:off x="685800" y="1618313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What is the Internet?</a:t>
            </a:r>
          </a:p>
        </p:txBody>
      </p:sp>
      <p:sp>
        <p:nvSpPr>
          <p:cNvPr id="34" name="Shape 34"/>
          <p:cNvSpPr txBox="1">
            <a:spLocks noGrp="1"/>
          </p:cNvSpPr>
          <p:nvPr>
            <p:ph type="subTitle" idx="1"/>
          </p:nvPr>
        </p:nvSpPr>
        <p:spPr>
          <a:xfrm>
            <a:off x="685800" y="2964777"/>
            <a:ext cx="7772400" cy="944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Organization of the Internet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Degree of Security</a:t>
            </a:r>
          </a:p>
        </p:txBody>
      </p:sp>
      <p:sp>
        <p:nvSpPr>
          <p:cNvPr id="88" name="Shape 8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Internet is public</a:t>
            </a:r>
          </a:p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Snoops and eavesdroppers can sometimes try to access data as it travels across the Internet</a:t>
            </a:r>
          </a:p>
          <a:p>
            <a:pPr marL="457200" lvl="0" indent="-4191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Internet users must take security measures, such as: installing firewalls and using antivirus and antimalware programs</a:t>
            </a:r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Internet Management</a:t>
            </a:r>
          </a:p>
        </p:txBody>
      </p:sp>
      <p:sp>
        <p:nvSpPr>
          <p:cNvPr id="94" name="Shape 94"/>
          <p:cNvSpPr txBox="1">
            <a:spLocks noGrp="1"/>
          </p:cNvSpPr>
          <p:nvPr>
            <p:ph type="body" idx="1"/>
          </p:nvPr>
        </p:nvSpPr>
        <p:spPr>
          <a:xfrm>
            <a:off x="457200" y="933425"/>
            <a:ext cx="8229600" cy="42683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The World Wide Web Consortium issues standards related to WWW</a:t>
            </a:r>
          </a:p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Internet Engineering Task Force sets standards for smooth operation of the Internet</a:t>
            </a:r>
          </a:p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Internet Corporation for Assigned Names and Numbers manages domain names</a:t>
            </a:r>
          </a:p>
          <a:p>
            <a:pPr marL="457200" lvl="0" indent="-4191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Web Standards Project supports affordable access to Web technologies</a:t>
            </a:r>
          </a:p>
        </p:txBody>
      </p:sp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Freedom of the Internet</a:t>
            </a:r>
          </a:p>
        </p:txBody>
      </p:sp>
      <p:sp>
        <p:nvSpPr>
          <p:cNvPr id="100" name="Shape 10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Anyone can share information on the Internet or make an idea or an opinion accessible to everyone else</a:t>
            </a:r>
          </a:p>
        </p:txBody>
      </p:sp>
    </p:spTree>
  </p:cSld>
  <p:clrMapOvr>
    <a:masterClrMapping/>
  </p:clrMapOvr>
  <p:transition spd="slow">
    <p:cut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Pitfalls of the Internet </a:t>
            </a:r>
          </a:p>
        </p:txBody>
      </p:sp>
      <p:sp>
        <p:nvSpPr>
          <p:cNvPr id="106" name="Shape 10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People can sometimes post misleading or false information</a:t>
            </a:r>
          </a:p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It is up to the users of the Internet to think critically about the information they find</a:t>
            </a:r>
          </a:p>
          <a:p>
            <a:pPr marL="457200" lvl="0" indent="-4191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If you have a question about anything you find on the Internet, ask an adult you trust about it</a:t>
            </a:r>
          </a:p>
        </p:txBody>
      </p:sp>
    </p:spTree>
  </p:cSld>
  <p:clrMapOvr>
    <a:masterClrMapping/>
  </p:clrMapOvr>
  <p:transition spd="slow">
    <p:cut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Internet Timeline</a:t>
            </a:r>
          </a:p>
        </p:txBody>
      </p:sp>
      <p:sp>
        <p:nvSpPr>
          <p:cNvPr id="112" name="Shape 11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9434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Find the link to the PewInternet.org Web site on roselittle.wikispaces.com</a:t>
            </a:r>
          </a:p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Students will each research different years and find two interesting facts for each year </a:t>
            </a:r>
          </a:p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Key your facts into a Word document in size 16 font and email to Ms. Little</a:t>
            </a:r>
          </a:p>
          <a:p>
            <a:pPr marL="457200" lvl="0" indent="-4191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Add your facts to the class Internet Timeline in the appropriate year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Network of Networks</a:t>
            </a:r>
          </a:p>
        </p:txBody>
      </p:sp>
      <p:sp>
        <p:nvSpPr>
          <p:cNvPr id="40" name="Shape 4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Connects everything from single computers to large networks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Three Important Parts</a:t>
            </a:r>
          </a:p>
        </p:txBody>
      </p:sp>
      <p:sp>
        <p:nvSpPr>
          <p:cNvPr id="46" name="Shape 4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Trebuchet MS"/>
              <a:buAutoNum type="arabicPeriod"/>
            </a:pPr>
            <a:r>
              <a:rPr lang="en"/>
              <a:t>Servers</a:t>
            </a:r>
          </a:p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Trebuchet MS"/>
              <a:buAutoNum type="arabicPeriod"/>
            </a:pPr>
            <a:r>
              <a:rPr lang="en"/>
              <a:t>Clients</a:t>
            </a:r>
          </a:p>
          <a:p>
            <a:pPr marL="457200" lvl="0" indent="-419100">
              <a:spcBef>
                <a:spcPts val="0"/>
              </a:spcBef>
              <a:buClr>
                <a:schemeClr val="dk2"/>
              </a:buClr>
              <a:buSzPct val="100000"/>
              <a:buFont typeface="Trebuchet MS"/>
              <a:buAutoNum type="arabicPeriod"/>
            </a:pPr>
            <a:r>
              <a:rPr lang="en"/>
              <a:t>Protocols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Servers</a:t>
            </a:r>
          </a:p>
        </p:txBody>
      </p:sp>
      <p:sp>
        <p:nvSpPr>
          <p:cNvPr id="52" name="Shape 5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Computers that provide services to other computers on the Internet, such as:</a:t>
            </a:r>
          </a:p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processing email</a:t>
            </a:r>
          </a:p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storing Web pages</a:t>
            </a:r>
          </a:p>
          <a:p>
            <a:pPr marL="457200" lvl="0" indent="-4191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uploading and downloading files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Clients</a:t>
            </a:r>
          </a:p>
        </p:txBody>
      </p:sp>
      <p:sp>
        <p:nvSpPr>
          <p:cNvPr id="58" name="Shape 5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The computers that request services from a server, such as:</a:t>
            </a:r>
          </a:p>
          <a:p>
            <a:pPr marL="457200" lvl="0" indent="-4191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the computers you use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Protocols</a:t>
            </a:r>
          </a:p>
        </p:txBody>
      </p:sp>
      <p:sp>
        <p:nvSpPr>
          <p:cNvPr id="64" name="Shape 6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The sets of rules that allow clients and servers to communicate, such as</a:t>
            </a:r>
          </a:p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http</a:t>
            </a:r>
          </a:p>
          <a:p>
            <a:pPr marL="457200" lvl="0" indent="-4191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File Transfer Protocol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Inventing the Internet</a:t>
            </a:r>
          </a:p>
        </p:txBody>
      </p:sp>
      <p:sp>
        <p:nvSpPr>
          <p:cNvPr id="70" name="Shape 7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1969 - the first four major computer centers in the U.S. were linked</a:t>
            </a:r>
          </a:p>
          <a:p>
            <a:pPr rtl="0">
              <a:spcBef>
                <a:spcPts val="0"/>
              </a:spcBef>
              <a:buNone/>
            </a:pPr>
            <a:r>
              <a:rPr lang="en"/>
              <a:t>1973 - the network was international</a:t>
            </a:r>
          </a:p>
          <a:p>
            <a:pPr>
              <a:spcBef>
                <a:spcPts val="0"/>
              </a:spcBef>
              <a:buNone/>
            </a:pPr>
            <a:r>
              <a:rPr lang="en"/>
              <a:t>1983 - Internet protocols went on line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United States Military</a:t>
            </a:r>
          </a:p>
        </p:txBody>
      </p:sp>
      <p:sp>
        <p:nvSpPr>
          <p:cNvPr id="76" name="Shape 7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1960s - U.S. Department of Defense began looking for a way to communicate following a disaster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1968 - led to a network of connected computer centers called ARPANET</a:t>
            </a:r>
          </a:p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University Researchers</a:t>
            </a:r>
          </a:p>
        </p:txBody>
      </p:sp>
      <p:sp>
        <p:nvSpPr>
          <p:cNvPr id="82" name="Shape 8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rtl="0">
              <a:spcBef>
                <a:spcPts val="0"/>
              </a:spcBef>
              <a:buNone/>
            </a:pPr>
            <a:r>
              <a:rPr lang="en"/>
              <a:t>Computing research centers were formed at universities across the U.S.</a:t>
            </a:r>
          </a:p>
          <a:p>
            <a:pPr marL="457200" lvl="0" indent="-419100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1969-1987 computers on the network increased from 4 - 10,000</a:t>
            </a:r>
          </a:p>
          <a:p>
            <a:pPr marL="457200" lvl="0" indent="-41910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/>
              <a:t>Created the basis of the Internet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name="khaki">
  <a:themeElements>
    <a:clrScheme name="Custom 349">
      <a:dk1>
        <a:srgbClr val="262626"/>
      </a:dk1>
      <a:lt1>
        <a:srgbClr val="E6D6BD"/>
      </a:lt1>
      <a:dk2>
        <a:srgbClr val="535353"/>
      </a:dk2>
      <a:lt2>
        <a:srgbClr val="B4AD9E"/>
      </a:lt2>
      <a:accent1>
        <a:srgbClr val="ADB48E"/>
      </a:accent1>
      <a:accent2>
        <a:srgbClr val="867961"/>
      </a:accent2>
      <a:accent3>
        <a:srgbClr val="CBB680"/>
      </a:accent3>
      <a:accent4>
        <a:srgbClr val="78A3C0"/>
      </a:accent4>
      <a:accent5>
        <a:srgbClr val="C0AE91"/>
      </a:accent5>
      <a:accent6>
        <a:srgbClr val="668874"/>
      </a:accent6>
      <a:hlink>
        <a:srgbClr val="4B94B3"/>
      </a:hlink>
      <a:folHlink>
        <a:srgbClr val="41414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385</Words>
  <Application>Microsoft Office PowerPoint</Application>
  <PresentationFormat>On-screen Show (16:9)</PresentationFormat>
  <Paragraphs>51</Paragraphs>
  <Slides>14</Slides>
  <Notes>14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khaki</vt:lpstr>
      <vt:lpstr>What is the Internet?</vt:lpstr>
      <vt:lpstr>Network of Networks</vt:lpstr>
      <vt:lpstr>Three Important Parts</vt:lpstr>
      <vt:lpstr>Servers</vt:lpstr>
      <vt:lpstr>Clients</vt:lpstr>
      <vt:lpstr>Protocols</vt:lpstr>
      <vt:lpstr>Inventing the Internet</vt:lpstr>
      <vt:lpstr>United States Military</vt:lpstr>
      <vt:lpstr>University Researchers</vt:lpstr>
      <vt:lpstr>Degree of Security</vt:lpstr>
      <vt:lpstr>Internet Management</vt:lpstr>
      <vt:lpstr>Freedom of the Internet</vt:lpstr>
      <vt:lpstr>Pitfalls of the Internet </vt:lpstr>
      <vt:lpstr>Internet Timeline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What is the Internet?</dc:title>
  <cp:lastModifiedBy>NHBOE</cp:lastModifiedBy>
  <cp:revision>1</cp:revision>
  <dcterms:modified xsi:type="dcterms:W3CDTF">2014-12-01T12:50:56Z</dcterms:modified>
</cp:coreProperties>
</file>